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6E4FC-B108-4BC9-98A7-1AC347AB251A}" type="datetimeFigureOut">
              <a:rPr lang="fr-FR" smtClean="0"/>
              <a:t>13/05/2020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E9D91-C689-4675-9A4E-2809572ADA93}" type="slidenum">
              <a:rPr lang="fr-FR" smtClean="0"/>
              <a:t>‹N°›</a:t>
            </a:fld>
            <a:endParaRPr lang="fr-FR"/>
          </a:p>
        </p:txBody>
      </p:sp>
    </p:spTree>
    <p:extLst>
      <p:ext uri="{BB962C8B-B14F-4D97-AF65-F5344CB8AC3E}">
        <p14:creationId xmlns:p14="http://schemas.microsoft.com/office/powerpoint/2010/main" val="323116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3E9D91-C689-4675-9A4E-2809572ADA93}" type="slidenum">
              <a:rPr lang="fr-FR" smtClean="0"/>
              <a:t>9</a:t>
            </a:fld>
            <a:endParaRPr lang="fr-FR"/>
          </a:p>
        </p:txBody>
      </p:sp>
    </p:spTree>
    <p:extLst>
      <p:ext uri="{BB962C8B-B14F-4D97-AF65-F5344CB8AC3E}">
        <p14:creationId xmlns:p14="http://schemas.microsoft.com/office/powerpoint/2010/main" val="151321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61874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96383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47354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407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258083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4D29EFA-A1AA-49F1-AA30-13979AE6048B}" type="datetimeFigureOut">
              <a:rPr lang="fr-FR" smtClean="0"/>
              <a:t>13/05/2020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80907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4D29EFA-A1AA-49F1-AA30-13979AE6048B}" type="datetimeFigureOut">
              <a:rPr lang="fr-FR" smtClean="0"/>
              <a:t>13/05/2020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003490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15962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193768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0173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136650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D29EFA-A1AA-49F1-AA30-13979AE6048B}" type="datetimeFigureOut">
              <a:rPr lang="fr-FR" smtClean="0"/>
              <a:t>13/05/2020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101032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22145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D29EFA-A1AA-49F1-AA30-13979AE6048B}" type="datetimeFigureOut">
              <a:rPr lang="fr-FR" smtClean="0"/>
              <a:t>13/05/2020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24217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D29EFA-A1AA-49F1-AA30-13979AE6048B}" type="datetimeFigureOut">
              <a:rPr lang="fr-FR" smtClean="0"/>
              <a:t>13/05/2020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199886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4D29EFA-A1AA-49F1-AA30-13979AE6048B}" type="datetimeFigureOut">
              <a:rPr lang="fr-FR" smtClean="0"/>
              <a:t>13/05/2020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146218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9846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D29EFA-A1AA-49F1-AA30-13979AE6048B}" type="datetimeFigureOut">
              <a:rPr lang="fr-FR" smtClean="0"/>
              <a:t>13/05/2020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D7E2BF-99CB-408C-8CAF-045D7C567E33}" type="slidenum">
              <a:rPr lang="fr-FR" smtClean="0"/>
              <a:t>‹N°›</a:t>
            </a:fld>
            <a:endParaRPr lang="fr-FR"/>
          </a:p>
        </p:txBody>
      </p:sp>
    </p:spTree>
    <p:extLst>
      <p:ext uri="{BB962C8B-B14F-4D97-AF65-F5344CB8AC3E}">
        <p14:creationId xmlns:p14="http://schemas.microsoft.com/office/powerpoint/2010/main" val="389540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D29EFA-A1AA-49F1-AA30-13979AE6048B}" type="datetimeFigureOut">
              <a:rPr lang="fr-FR" smtClean="0"/>
              <a:t>13/05/2020</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CD7E2BF-99CB-408C-8CAF-045D7C567E33}" type="slidenum">
              <a:rPr lang="fr-FR" smtClean="0"/>
              <a:t>‹N°›</a:t>
            </a:fld>
            <a:endParaRPr lang="fr-FR"/>
          </a:p>
        </p:txBody>
      </p:sp>
    </p:spTree>
    <p:extLst>
      <p:ext uri="{BB962C8B-B14F-4D97-AF65-F5344CB8AC3E}">
        <p14:creationId xmlns:p14="http://schemas.microsoft.com/office/powerpoint/2010/main" val="264364558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_DPOiBA1o" TargetMode="External"/><Relationship Id="rId2" Type="http://schemas.openxmlformats.org/officeDocument/2006/relationships/hyperlink" Target="https://www.dhnet.be/medias/television/le-confinement-c-est-pas-sorcier-pour-jamy-gourmaud-aujourd-hui-dans-mon-jardin-je-passe-un-savon-au-coronavirus-5e74a8009978e201d8c84eb8"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3823" y="1249491"/>
            <a:ext cx="9448800" cy="737572"/>
          </a:xfrm>
        </p:spPr>
        <p:txBody>
          <a:bodyPr>
            <a:normAutofit/>
          </a:bodyPr>
          <a:lstStyle/>
          <a:p>
            <a:r>
              <a:rPr lang="fr-FR" sz="4000" dirty="0" smtClean="0"/>
              <a:t>Qu’est-ce que le coronavirus?</a:t>
            </a:r>
            <a:endParaRPr lang="fr-FR" sz="4000" dirty="0"/>
          </a:p>
        </p:txBody>
      </p:sp>
      <p:sp>
        <p:nvSpPr>
          <p:cNvPr id="3" name="Sous-titre 2"/>
          <p:cNvSpPr>
            <a:spLocks noGrp="1"/>
          </p:cNvSpPr>
          <p:nvPr>
            <p:ph type="subTitle" idx="1"/>
          </p:nvPr>
        </p:nvSpPr>
        <p:spPr>
          <a:xfrm>
            <a:off x="659422" y="1987063"/>
            <a:ext cx="10647485" cy="4615960"/>
          </a:xfrm>
        </p:spPr>
        <p:txBody>
          <a:bodyPr/>
          <a:lstStyle/>
          <a:p>
            <a:pPr algn="just"/>
            <a:r>
              <a:rPr lang="fr-FR" dirty="0" smtClean="0">
                <a:solidFill>
                  <a:schemeClr val="tx1"/>
                </a:solidFill>
              </a:rPr>
              <a:t>Les coronavirus sont une famille de virus qui provoquent des maladies allant d’un simple rhume à des maladies plus sévères.</a:t>
            </a:r>
          </a:p>
          <a:p>
            <a:pPr algn="just"/>
            <a:endParaRPr lang="fr-FR" dirty="0" smtClean="0">
              <a:solidFill>
                <a:schemeClr val="tx1"/>
              </a:solidFill>
            </a:endParaRPr>
          </a:p>
          <a:p>
            <a:pPr algn="just"/>
            <a:r>
              <a:rPr lang="fr-FR" dirty="0" smtClean="0">
                <a:solidFill>
                  <a:schemeClr val="tx1"/>
                </a:solidFill>
              </a:rPr>
              <a:t>La maladie provoquée par le coronavirus a été nommée COVID-19 par l’Organisation mondiale de la santé :</a:t>
            </a:r>
          </a:p>
          <a:p>
            <a:pPr marL="342900" indent="-342900" algn="just">
              <a:buFontTx/>
              <a:buChar char="-"/>
            </a:pPr>
            <a:r>
              <a:rPr lang="fr-FR" dirty="0" smtClean="0">
                <a:solidFill>
                  <a:schemeClr val="tx1"/>
                </a:solidFill>
              </a:rPr>
              <a:t>CO = corona</a:t>
            </a:r>
          </a:p>
          <a:p>
            <a:pPr marL="342900" indent="-342900" algn="just">
              <a:buFontTx/>
              <a:buChar char="-"/>
            </a:pPr>
            <a:r>
              <a:rPr lang="fr-FR" dirty="0" smtClean="0">
                <a:solidFill>
                  <a:schemeClr val="tx1"/>
                </a:solidFill>
              </a:rPr>
              <a:t>VI = Virus</a:t>
            </a:r>
          </a:p>
          <a:p>
            <a:pPr marL="342900" indent="-342900" algn="just">
              <a:buFontTx/>
              <a:buChar char="-"/>
            </a:pPr>
            <a:r>
              <a:rPr lang="fr-FR" dirty="0" smtClean="0">
                <a:solidFill>
                  <a:schemeClr val="tx1"/>
                </a:solidFill>
              </a:rPr>
              <a:t>D = </a:t>
            </a:r>
            <a:r>
              <a:rPr lang="fr-FR" dirty="0" err="1" smtClean="0">
                <a:solidFill>
                  <a:schemeClr val="tx1"/>
                </a:solidFill>
              </a:rPr>
              <a:t>Disease</a:t>
            </a:r>
            <a:r>
              <a:rPr lang="fr-FR" dirty="0" smtClean="0">
                <a:solidFill>
                  <a:schemeClr val="tx1"/>
                </a:solidFill>
              </a:rPr>
              <a:t> = maladie en anglais</a:t>
            </a:r>
          </a:p>
          <a:p>
            <a:pPr marL="342900" indent="-342900" algn="just">
              <a:buFontTx/>
              <a:buChar char="-"/>
            </a:pPr>
            <a:r>
              <a:rPr lang="fr-FR" dirty="0" smtClean="0">
                <a:solidFill>
                  <a:schemeClr val="tx1"/>
                </a:solidFill>
              </a:rPr>
              <a:t>19 = 2019</a:t>
            </a:r>
            <a:endParaRPr lang="fr-FR" dirty="0"/>
          </a:p>
        </p:txBody>
      </p:sp>
    </p:spTree>
    <p:extLst>
      <p:ext uri="{BB962C8B-B14F-4D97-AF65-F5344CB8AC3E}">
        <p14:creationId xmlns:p14="http://schemas.microsoft.com/office/powerpoint/2010/main" val="193134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117919"/>
          </a:xfrm>
        </p:spPr>
        <p:txBody>
          <a:bodyPr/>
          <a:lstStyle/>
          <a:p>
            <a:r>
              <a:rPr lang="fr-FR" dirty="0"/>
              <a:t>Les mesures prises par le collège pour protéger les élèves et les adultes</a:t>
            </a:r>
          </a:p>
        </p:txBody>
      </p:sp>
      <p:sp>
        <p:nvSpPr>
          <p:cNvPr id="5" name="ZoneTexte 4"/>
          <p:cNvSpPr txBox="1"/>
          <p:nvPr/>
        </p:nvSpPr>
        <p:spPr>
          <a:xfrm>
            <a:off x="535709" y="1985818"/>
            <a:ext cx="11416146" cy="4524315"/>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Lavage des mains au savon ou avec une solution hydro-alcoolique :</a:t>
            </a:r>
          </a:p>
          <a:p>
            <a:pPr marL="742950" lvl="1" indent="-285750">
              <a:buFont typeface="Courier New" panose="02070309020205020404" pitchFamily="49" charset="0"/>
              <a:buChar char="o"/>
            </a:pPr>
            <a:r>
              <a:rPr lang="fr-FR" dirty="0" smtClean="0"/>
              <a:t>À l’arrivée et au départ du collège</a:t>
            </a:r>
          </a:p>
          <a:p>
            <a:pPr marL="742950" lvl="1" indent="-285750">
              <a:buFont typeface="Courier New" panose="02070309020205020404" pitchFamily="49" charset="0"/>
              <a:buChar char="o"/>
            </a:pPr>
            <a:r>
              <a:rPr lang="fr-FR" dirty="0" smtClean="0"/>
              <a:t>Au début et à la fin de la récréation</a:t>
            </a:r>
          </a:p>
          <a:p>
            <a:pPr marL="742950" lvl="1" indent="-285750">
              <a:buFont typeface="Courier New" panose="02070309020205020404" pitchFamily="49" charset="0"/>
              <a:buChar char="o"/>
            </a:pPr>
            <a:r>
              <a:rPr lang="fr-FR" dirty="0" smtClean="0"/>
              <a:t>Avant et après chaque passage aux toilettes</a:t>
            </a:r>
          </a:p>
          <a:p>
            <a:pPr marL="742950" lvl="1" indent="-285750">
              <a:buFont typeface="Courier New" panose="02070309020205020404" pitchFamily="49" charset="0"/>
              <a:buChar char="o"/>
            </a:pPr>
            <a:r>
              <a:rPr lang="fr-FR" dirty="0" smtClean="0"/>
              <a:t>À l’entrée et au départ du réfectoire</a:t>
            </a:r>
          </a:p>
          <a:p>
            <a:pPr lvl="1"/>
            <a:endParaRPr lang="fr-FR" dirty="0" smtClean="0"/>
          </a:p>
          <a:p>
            <a:pPr marL="285750" lvl="0" indent="-285750">
              <a:buFont typeface="Wingdings" panose="05000000000000000000" pitchFamily="2" charset="2"/>
              <a:buChar char="ü"/>
            </a:pPr>
            <a:r>
              <a:rPr lang="fr-FR" dirty="0" smtClean="0">
                <a:solidFill>
                  <a:prstClr val="black"/>
                </a:solidFill>
              </a:rPr>
              <a:t>Désinfection des tables et des chaises deux fois par jour</a:t>
            </a:r>
          </a:p>
          <a:p>
            <a:pPr marL="285750" lvl="0" indent="-285750">
              <a:buFont typeface="Wingdings" panose="05000000000000000000" pitchFamily="2" charset="2"/>
              <a:buChar char="ü"/>
            </a:pPr>
            <a:endParaRPr lang="fr-FR" dirty="0" smtClean="0">
              <a:solidFill>
                <a:prstClr val="black"/>
              </a:solidFill>
            </a:endParaRPr>
          </a:p>
          <a:p>
            <a:pPr marL="285750" lvl="0" indent="-285750">
              <a:buFont typeface="Wingdings" panose="05000000000000000000" pitchFamily="2" charset="2"/>
              <a:buChar char="ü"/>
            </a:pPr>
            <a:r>
              <a:rPr lang="fr-FR" dirty="0" smtClean="0">
                <a:solidFill>
                  <a:prstClr val="black"/>
                </a:solidFill>
              </a:rPr>
              <a:t>Interdiction de toucher aux rampes d’escalier, de se servir des casiers et de s’asseoir sur les bancs</a:t>
            </a:r>
          </a:p>
          <a:p>
            <a:pPr marL="285750" lvl="0" indent="-285750">
              <a:buFont typeface="Wingdings" panose="05000000000000000000" pitchFamily="2" charset="2"/>
              <a:buChar char="ü"/>
            </a:pPr>
            <a:endParaRPr lang="fr-FR" dirty="0">
              <a:solidFill>
                <a:prstClr val="black"/>
              </a:solidFill>
            </a:endParaRPr>
          </a:p>
          <a:p>
            <a:pPr marL="285750" lvl="0" indent="-285750">
              <a:buFont typeface="Wingdings" panose="05000000000000000000" pitchFamily="2" charset="2"/>
              <a:buChar char="ü"/>
            </a:pPr>
            <a:r>
              <a:rPr lang="fr-FR" dirty="0" smtClean="0">
                <a:solidFill>
                  <a:prstClr val="black"/>
                </a:solidFill>
              </a:rPr>
              <a:t>Les portes des classes et des couloirs doivent rester ouvertes</a:t>
            </a:r>
          </a:p>
          <a:p>
            <a:pPr marL="285750" lvl="0" indent="-285750">
              <a:buFont typeface="Wingdings" panose="05000000000000000000" pitchFamily="2" charset="2"/>
              <a:buChar char="ü"/>
            </a:pPr>
            <a:endParaRPr lang="fr-FR" dirty="0">
              <a:solidFill>
                <a:prstClr val="black"/>
              </a:solidFill>
            </a:endParaRPr>
          </a:p>
          <a:p>
            <a:pPr marL="285750" lvl="0" indent="-285750">
              <a:buFont typeface="Wingdings" panose="05000000000000000000" pitchFamily="2" charset="2"/>
              <a:buChar char="ü"/>
            </a:pPr>
            <a:r>
              <a:rPr lang="fr-FR" dirty="0" smtClean="0">
                <a:solidFill>
                  <a:prstClr val="black"/>
                </a:solidFill>
              </a:rPr>
              <a:t>Aucun échange de matériels entre les élèves</a:t>
            </a:r>
          </a:p>
          <a:p>
            <a:pPr marL="285750" lvl="0" indent="-285750">
              <a:buFont typeface="Wingdings" panose="05000000000000000000" pitchFamily="2" charset="2"/>
              <a:buChar char="ü"/>
            </a:pPr>
            <a:endParaRPr lang="fr-FR" dirty="0">
              <a:solidFill>
                <a:prstClr val="black"/>
              </a:solidFill>
            </a:endParaRPr>
          </a:p>
          <a:p>
            <a:pPr lvl="0"/>
            <a:r>
              <a:rPr lang="fr-FR" dirty="0" smtClean="0">
                <a:solidFill>
                  <a:prstClr val="black"/>
                </a:solidFill>
              </a:rPr>
              <a:t>=&gt; Pourquoi?    Pour limiter les contacts avec les zones souillées</a:t>
            </a:r>
            <a:endParaRPr lang="fr-FR" dirty="0">
              <a:solidFill>
                <a:prstClr val="black"/>
              </a:solidFill>
            </a:endParaRPr>
          </a:p>
          <a:p>
            <a:pPr marL="742950" lvl="1" indent="-285750">
              <a:buFont typeface="Wingdings" panose="05000000000000000000" pitchFamily="2" charset="2"/>
              <a:buChar char="ü"/>
            </a:pPr>
            <a:endParaRPr lang="fr-FR" dirty="0" smtClean="0"/>
          </a:p>
        </p:txBody>
      </p:sp>
    </p:spTree>
    <p:extLst>
      <p:ext uri="{BB962C8B-B14F-4D97-AF65-F5344CB8AC3E}">
        <p14:creationId xmlns:p14="http://schemas.microsoft.com/office/powerpoint/2010/main" val="287796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016319"/>
          </a:xfrm>
        </p:spPr>
        <p:txBody>
          <a:bodyPr>
            <a:normAutofit fontScale="90000"/>
          </a:bodyPr>
          <a:lstStyle/>
          <a:p>
            <a:r>
              <a:rPr lang="fr-FR" dirty="0"/>
              <a:t>Les mesures prises par le collège pour protéger les élèves et les adultes</a:t>
            </a:r>
          </a:p>
        </p:txBody>
      </p:sp>
      <p:sp>
        <p:nvSpPr>
          <p:cNvPr id="4" name="ZoneTexte 3"/>
          <p:cNvSpPr txBox="1"/>
          <p:nvPr/>
        </p:nvSpPr>
        <p:spPr>
          <a:xfrm>
            <a:off x="913775" y="2105891"/>
            <a:ext cx="11018981" cy="1754326"/>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Port du masque en classe si distanciation physique impossible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Port du masque obligatoire pour la circulation et durant les temps de pause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smtClean="0"/>
          </a:p>
          <a:p>
            <a:r>
              <a:rPr lang="fr-FR" dirty="0" smtClean="0"/>
              <a:t>=&gt; Pourquoi?  Pour éviter les projection de gouttelettes susceptibles de transmettre le virus</a:t>
            </a:r>
            <a:endParaRPr lang="fr-FR" dirty="0"/>
          </a:p>
        </p:txBody>
      </p:sp>
      <p:sp>
        <p:nvSpPr>
          <p:cNvPr id="5" name="ZoneTexte 4"/>
          <p:cNvSpPr txBox="1"/>
          <p:nvPr/>
        </p:nvSpPr>
        <p:spPr>
          <a:xfrm>
            <a:off x="175491" y="4248726"/>
            <a:ext cx="11841018" cy="1569660"/>
          </a:xfrm>
          <a:prstGeom prst="rect">
            <a:avLst/>
          </a:prstGeom>
          <a:noFill/>
        </p:spPr>
        <p:txBody>
          <a:bodyPr wrap="square" rtlCol="0">
            <a:spAutoFit/>
          </a:bodyPr>
          <a:lstStyle/>
          <a:p>
            <a:pPr algn="just"/>
            <a:r>
              <a:rPr lang="fr-FR" sz="4800" dirty="0" smtClean="0">
                <a:latin typeface="Comic Sans MS" panose="030F0702030302020204" pitchFamily="66" charset="0"/>
              </a:rPr>
              <a:t>Pour vous et vos camarades, merci de respecter l’ensemble de ces mesures</a:t>
            </a:r>
            <a:endParaRPr lang="fr-FR" sz="4800" dirty="0">
              <a:latin typeface="Comic Sans MS" panose="030F0702030302020204" pitchFamily="66" charset="0"/>
            </a:endParaRPr>
          </a:p>
        </p:txBody>
      </p:sp>
    </p:spTree>
    <p:extLst>
      <p:ext uri="{BB962C8B-B14F-4D97-AF65-F5344CB8AC3E}">
        <p14:creationId xmlns:p14="http://schemas.microsoft.com/office/powerpoint/2010/main" val="2616175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lidarites-sante.gouv.fr/IMG/png/symptomes_vmss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 y="1090246"/>
            <a:ext cx="7190792" cy="51054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992208" y="726893"/>
            <a:ext cx="3815861" cy="2308324"/>
          </a:xfrm>
          <a:prstGeom prst="rect">
            <a:avLst/>
          </a:prstGeom>
          <a:noFill/>
        </p:spPr>
        <p:txBody>
          <a:bodyPr wrap="square" rtlCol="0">
            <a:spAutoFit/>
          </a:bodyPr>
          <a:lstStyle/>
          <a:p>
            <a:pPr algn="just"/>
            <a:r>
              <a:rPr lang="fr-FR" dirty="0" smtClean="0"/>
              <a:t>Certaines personnes, en particulier les enfants, ne se sentent pas malades alors qu’elles ont attrapé le coronavirus.</a:t>
            </a:r>
          </a:p>
          <a:p>
            <a:pPr algn="just"/>
            <a:endParaRPr lang="fr-FR" dirty="0" smtClean="0"/>
          </a:p>
          <a:p>
            <a:pPr algn="just"/>
            <a:r>
              <a:rPr lang="fr-FR" dirty="0" smtClean="0"/>
              <a:t>Mais, elles sont porteuses des germes du COVIS-19 et peuvent contaminer d’autres personnes sans le vouloir.</a:t>
            </a:r>
            <a:endParaRPr lang="fr-FR" dirty="0"/>
          </a:p>
        </p:txBody>
      </p:sp>
      <p:sp>
        <p:nvSpPr>
          <p:cNvPr id="5" name="ZoneTexte 4"/>
          <p:cNvSpPr txBox="1"/>
          <p:nvPr/>
        </p:nvSpPr>
        <p:spPr>
          <a:xfrm>
            <a:off x="7992208" y="3552092"/>
            <a:ext cx="3815861" cy="1200329"/>
          </a:xfrm>
          <a:prstGeom prst="rect">
            <a:avLst/>
          </a:prstGeom>
          <a:noFill/>
        </p:spPr>
        <p:txBody>
          <a:bodyPr wrap="square" rtlCol="0">
            <a:spAutoFit/>
          </a:bodyPr>
          <a:lstStyle/>
          <a:p>
            <a:pPr algn="just"/>
            <a:r>
              <a:rPr lang="fr-FR" dirty="0" smtClean="0"/>
              <a:t>Mais des personnes peuvent développer des formes graves pouvant aller jusqu’à une hospitalisation en réanimation et au décès.</a:t>
            </a:r>
            <a:endParaRPr lang="fr-FR" dirty="0"/>
          </a:p>
        </p:txBody>
      </p:sp>
      <p:sp>
        <p:nvSpPr>
          <p:cNvPr id="6" name="ZoneTexte 5"/>
          <p:cNvSpPr txBox="1"/>
          <p:nvPr/>
        </p:nvSpPr>
        <p:spPr>
          <a:xfrm>
            <a:off x="7992208" y="5433647"/>
            <a:ext cx="3675185" cy="923330"/>
          </a:xfrm>
          <a:prstGeom prst="rect">
            <a:avLst/>
          </a:prstGeom>
          <a:noFill/>
        </p:spPr>
        <p:txBody>
          <a:bodyPr wrap="square" rtlCol="0">
            <a:spAutoFit/>
          </a:bodyPr>
          <a:lstStyle/>
          <a:p>
            <a:pPr algn="just"/>
            <a:r>
              <a:rPr lang="fr-FR" dirty="0" smtClean="0"/>
              <a:t>Pour l’instant, il n’existe pas de traitement ni de vaccin pour le Covid-19</a:t>
            </a:r>
            <a:endParaRPr lang="fr-FR" dirty="0"/>
          </a:p>
        </p:txBody>
      </p:sp>
    </p:spTree>
    <p:extLst>
      <p:ext uri="{BB962C8B-B14F-4D97-AF65-F5344CB8AC3E}">
        <p14:creationId xmlns:p14="http://schemas.microsoft.com/office/powerpoint/2010/main" val="111831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olidarites-sante.gouv.fr/IMG/png/transmission_moins_1_metre_vmss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014" y="650631"/>
            <a:ext cx="5032265" cy="42534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321669" y="923192"/>
            <a:ext cx="5380893" cy="4524315"/>
          </a:xfrm>
          <a:prstGeom prst="rect">
            <a:avLst/>
          </a:prstGeom>
          <a:noFill/>
        </p:spPr>
        <p:txBody>
          <a:bodyPr wrap="square" rtlCol="0">
            <a:spAutoFit/>
          </a:bodyPr>
          <a:lstStyle/>
          <a:p>
            <a:r>
              <a:rPr lang="fr-FR" dirty="0"/>
              <a:t>La maladie se transmet par les gouttelettes (sécrétions projetées invisibles lors d’une discussion, d’éternuements ou de la toux). On considère donc qu’un contact étroit avec une personne malade est nécessaire pour transmettre la maladie : même lieu de vie, contact direct à moins d’un mètre lors d’une discussion, d’une toux, d’un éternuement ou en l’absence de mesures de protection</a:t>
            </a:r>
            <a:r>
              <a:rPr lang="fr-FR" dirty="0" smtClean="0"/>
              <a:t>.</a:t>
            </a:r>
          </a:p>
          <a:p>
            <a:endParaRPr lang="fr-FR" dirty="0"/>
          </a:p>
          <a:p>
            <a:r>
              <a:rPr lang="fr-FR" dirty="0"/>
              <a:t>Un des autres vecteurs privilégiés de la transmission du virus est le contact des mains non lavées souillées par des gouttelettes</a:t>
            </a:r>
            <a:r>
              <a:rPr lang="fr-FR" dirty="0" smtClean="0"/>
              <a:t>.</a:t>
            </a:r>
          </a:p>
          <a:p>
            <a:endParaRPr lang="fr-FR" dirty="0"/>
          </a:p>
          <a:p>
            <a:r>
              <a:rPr lang="fr-FR" dirty="0"/>
              <a:t>C’est donc pourquoi les gestes barrières et les mesures de distanciation sociale sont indispensables pour se protéger de la maladie.</a:t>
            </a:r>
          </a:p>
        </p:txBody>
      </p:sp>
    </p:spTree>
    <p:extLst>
      <p:ext uri="{BB962C8B-B14F-4D97-AF65-F5344CB8AC3E}">
        <p14:creationId xmlns:p14="http://schemas.microsoft.com/office/powerpoint/2010/main" val="82082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35498"/>
          </a:xfrm>
        </p:spPr>
        <p:txBody>
          <a:bodyPr/>
          <a:lstStyle/>
          <a:p>
            <a:r>
              <a:rPr lang="fr-FR" dirty="0" smtClean="0"/>
              <a:t>Comment circule le virus?</a:t>
            </a:r>
            <a:endParaRPr lang="fr-FR" dirty="0"/>
          </a:p>
        </p:txBody>
      </p:sp>
      <p:sp>
        <p:nvSpPr>
          <p:cNvPr id="3" name="Espace réservé du contenu 2"/>
          <p:cNvSpPr>
            <a:spLocks noGrp="1"/>
          </p:cNvSpPr>
          <p:nvPr>
            <p:ph idx="1"/>
          </p:nvPr>
        </p:nvSpPr>
        <p:spPr>
          <a:xfrm>
            <a:off x="913775" y="1222131"/>
            <a:ext cx="10364452" cy="4569069"/>
          </a:xfrm>
        </p:spPr>
        <p:txBody>
          <a:bodyPr>
            <a:normAutofit/>
          </a:bodyPr>
          <a:lstStyle/>
          <a:p>
            <a:pPr algn="just"/>
            <a:r>
              <a:rPr lang="fr-FR" dirty="0" smtClean="0"/>
              <a:t>il </a:t>
            </a:r>
            <a:r>
              <a:rPr lang="fr-FR" dirty="0"/>
              <a:t>ne peut pas vivre dans l’air tout seul. Le coronavirus responsable du COVID-19 se transmet par les gouttelettes, qui sont les sécrétions respiratoires qu’on émet quand on tousse, qu’on éternue ou qu’on parle</a:t>
            </a:r>
            <a:r>
              <a:rPr lang="fr-FR" dirty="0" smtClean="0"/>
              <a:t>.</a:t>
            </a:r>
          </a:p>
          <a:p>
            <a:pPr algn="just"/>
            <a:endParaRPr lang="fr-FR" dirty="0"/>
          </a:p>
          <a:p>
            <a:pPr algn="just"/>
            <a:r>
              <a:rPr lang="fr-FR" dirty="0" smtClean="0"/>
              <a:t>Le </a:t>
            </a:r>
            <a:r>
              <a:rPr lang="fr-FR" dirty="0"/>
              <a:t>virus est transporté par les gouttelettes, il ne circule pas dans l’air tout seul, mais peut atteindre une personne à proximité (&lt;1 mètre) ou se fixer sur une surface souillée par les gouttelettes, comme les mains ou les mouchoirs. C’est pour cela qu’il est important de respecter les gestes barrières et les mesures de distanciation sociale</a:t>
            </a:r>
            <a:r>
              <a:rPr lang="fr-FR" dirty="0" smtClean="0"/>
              <a:t>.</a:t>
            </a:r>
          </a:p>
        </p:txBody>
      </p:sp>
    </p:spTree>
    <p:extLst>
      <p:ext uri="{BB962C8B-B14F-4D97-AF65-F5344CB8AC3E}">
        <p14:creationId xmlns:p14="http://schemas.microsoft.com/office/powerpoint/2010/main" val="160713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sbc31.net/5e7a0dd0b95cee23e8ab7c31/i05Ega42QnWEV4TFOgykFA/Mrso4BSwSTyN8xF6ajwWwQ-tps%20contaminat%C2%B0%20COVID1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322" y="843094"/>
            <a:ext cx="5450886" cy="49998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077808" y="1063869"/>
            <a:ext cx="4615961" cy="4524315"/>
          </a:xfrm>
          <a:prstGeom prst="rect">
            <a:avLst/>
          </a:prstGeom>
          <a:noFill/>
        </p:spPr>
        <p:txBody>
          <a:bodyPr wrap="square" rtlCol="0">
            <a:spAutoFit/>
          </a:bodyPr>
          <a:lstStyle/>
          <a:p>
            <a:pPr algn="just"/>
            <a:r>
              <a:rPr lang="fr-FR" sz="2400" dirty="0"/>
              <a:t>Dans des conditions propices à sa survie, le virus pourrait survivre, sous forme de traces, plusieurs jours sur une surface. Toutefois, ce n’est pas parce qu’un peu de virus survit que cela est suffisant pour contaminer une personne qui toucherait cette surface. En effet, au bout de quelques heures, la grande majorité du virus meurt et n’est probablement plus contagieux.</a:t>
            </a:r>
          </a:p>
        </p:txBody>
      </p:sp>
    </p:spTree>
    <p:extLst>
      <p:ext uri="{BB962C8B-B14F-4D97-AF65-F5344CB8AC3E}">
        <p14:creationId xmlns:p14="http://schemas.microsoft.com/office/powerpoint/2010/main" val="1609728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solidarites-sante.gouv.fr/IMG/png/gestes-barrie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727" r="48568" b="32231"/>
          <a:stretch/>
        </p:blipFill>
        <p:spPr bwMode="auto">
          <a:xfrm>
            <a:off x="6243782" y="1500558"/>
            <a:ext cx="1987262" cy="112725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913775" y="618518"/>
            <a:ext cx="10364451" cy="841006"/>
          </a:xfrm>
        </p:spPr>
        <p:txBody>
          <a:bodyPr/>
          <a:lstStyle/>
          <a:p>
            <a:r>
              <a:rPr lang="fr-FR" dirty="0" smtClean="0"/>
              <a:t>Quels sont les gestes </a:t>
            </a:r>
            <a:r>
              <a:rPr lang="fr-FR" dirty="0" err="1" smtClean="0"/>
              <a:t>barrieres</a:t>
            </a:r>
            <a:r>
              <a:rPr lang="fr-FR" dirty="0" smtClean="0"/>
              <a:t>?</a:t>
            </a:r>
            <a:endParaRPr lang="fr-FR" dirty="0"/>
          </a:p>
        </p:txBody>
      </p:sp>
      <p:sp>
        <p:nvSpPr>
          <p:cNvPr id="4" name="Espace réservé du contenu 3"/>
          <p:cNvSpPr>
            <a:spLocks noGrp="1"/>
          </p:cNvSpPr>
          <p:nvPr>
            <p:ph idx="1"/>
          </p:nvPr>
        </p:nvSpPr>
        <p:spPr>
          <a:xfrm>
            <a:off x="1072748" y="1500558"/>
            <a:ext cx="10342067" cy="5398476"/>
          </a:xfrm>
        </p:spPr>
        <p:txBody>
          <a:bodyPr>
            <a:normAutofit/>
          </a:bodyPr>
          <a:lstStyle/>
          <a:p>
            <a:pPr marL="0" indent="0">
              <a:buNone/>
            </a:pPr>
            <a:r>
              <a:rPr lang="fr-FR" dirty="0" smtClean="0"/>
              <a:t>Se </a:t>
            </a:r>
            <a:r>
              <a:rPr lang="fr-FR" dirty="0"/>
              <a:t>laver les mains très régulièrement</a:t>
            </a:r>
          </a:p>
          <a:p>
            <a:pPr marL="0" indent="0">
              <a:buNone/>
            </a:pPr>
            <a:endParaRPr lang="fr-FR" dirty="0" smtClean="0"/>
          </a:p>
          <a:p>
            <a:pPr marL="0" indent="0">
              <a:buNone/>
            </a:pPr>
            <a:r>
              <a:rPr lang="fr-FR" dirty="0" smtClean="0"/>
              <a:t>Se </a:t>
            </a:r>
            <a:r>
              <a:rPr lang="fr-FR" dirty="0"/>
              <a:t>distancier d’au moins un mètre </a:t>
            </a:r>
            <a:r>
              <a:rPr lang="fr-FR" dirty="0" smtClean="0"/>
              <a:t>de </a:t>
            </a:r>
            <a:r>
              <a:rPr lang="fr-FR" dirty="0"/>
              <a:t>chaque autre </a:t>
            </a:r>
            <a:r>
              <a:rPr lang="fr-FR" dirty="0" smtClean="0"/>
              <a:t>personne </a:t>
            </a:r>
            <a:r>
              <a:rPr lang="fr-FR" dirty="0"/>
              <a:t>autour de </a:t>
            </a:r>
            <a:r>
              <a:rPr lang="fr-FR" dirty="0" smtClean="0"/>
              <a:t>soi</a:t>
            </a:r>
          </a:p>
          <a:p>
            <a:pPr marL="0" indent="0">
              <a:buNone/>
            </a:pPr>
            <a:endParaRPr lang="fr-FR" dirty="0" smtClean="0"/>
          </a:p>
          <a:p>
            <a:pPr marL="0" indent="0">
              <a:buNone/>
            </a:pPr>
            <a:r>
              <a:rPr lang="fr-FR" dirty="0" smtClean="0"/>
              <a:t>Tousser </a:t>
            </a:r>
            <a:r>
              <a:rPr lang="fr-FR" dirty="0"/>
              <a:t>ou éternuer dans son coude ou dans un </a:t>
            </a:r>
            <a:r>
              <a:rPr lang="fr-FR" dirty="0" smtClean="0"/>
              <a:t>mouchoir</a:t>
            </a:r>
          </a:p>
          <a:p>
            <a:pPr marL="0" indent="0">
              <a:buNone/>
            </a:pPr>
            <a:endParaRPr lang="fr-FR" dirty="0"/>
          </a:p>
          <a:p>
            <a:pPr marL="0" indent="0">
              <a:buNone/>
            </a:pPr>
            <a:r>
              <a:rPr lang="fr-FR" dirty="0" smtClean="0"/>
              <a:t>Saluer </a:t>
            </a:r>
            <a:r>
              <a:rPr lang="fr-FR" dirty="0"/>
              <a:t>sans se serrer la main, éviter les embrassades</a:t>
            </a:r>
          </a:p>
          <a:p>
            <a:pPr marL="0" indent="0">
              <a:buNone/>
            </a:pPr>
            <a:endParaRPr lang="fr-FR" dirty="0" smtClean="0"/>
          </a:p>
          <a:p>
            <a:pPr marL="0" indent="0">
              <a:buNone/>
            </a:pPr>
            <a:r>
              <a:rPr lang="fr-FR" dirty="0" smtClean="0"/>
              <a:t>Utiliser </a:t>
            </a:r>
            <a:r>
              <a:rPr lang="fr-FR" dirty="0"/>
              <a:t>des mouchoirs à usage unique et les jeter</a:t>
            </a:r>
          </a:p>
          <a:p>
            <a:pPr marL="0" indent="0">
              <a:buNone/>
            </a:pPr>
            <a:endParaRPr lang="fr-FR" dirty="0" smtClean="0"/>
          </a:p>
          <a:p>
            <a:pPr marL="0" indent="0">
              <a:buNone/>
            </a:pPr>
            <a:r>
              <a:rPr lang="fr-FR" dirty="0" smtClean="0"/>
              <a:t>Eviter </a:t>
            </a:r>
            <a:r>
              <a:rPr lang="fr-FR" dirty="0"/>
              <a:t>les rassemblements, limiter les déplacements et les contacts</a:t>
            </a:r>
          </a:p>
          <a:p>
            <a:endParaRPr lang="fr-FR" dirty="0"/>
          </a:p>
        </p:txBody>
      </p:sp>
      <p:pic>
        <p:nvPicPr>
          <p:cNvPr id="5" name="Image 4"/>
          <p:cNvPicPr>
            <a:picLocks noChangeAspect="1"/>
          </p:cNvPicPr>
          <p:nvPr/>
        </p:nvPicPr>
        <p:blipFill rotWithShape="1">
          <a:blip r:embed="rId3"/>
          <a:srcRect l="50551" b="29453"/>
          <a:stretch/>
        </p:blipFill>
        <p:spPr>
          <a:xfrm>
            <a:off x="8710404" y="3166188"/>
            <a:ext cx="1554017" cy="1102014"/>
          </a:xfrm>
          <a:prstGeom prst="rect">
            <a:avLst/>
          </a:prstGeom>
        </p:spPr>
      </p:pic>
      <p:pic>
        <p:nvPicPr>
          <p:cNvPr id="4100" name="Picture 4" descr="https://solidarites-sante.gouv.fr/IMG/png/affiche_distance-covid-19.png"/>
          <p:cNvPicPr>
            <a:picLocks noChangeAspect="1" noChangeArrowheads="1"/>
          </p:cNvPicPr>
          <p:nvPr/>
        </p:nvPicPr>
        <p:blipFill rotWithShape="1">
          <a:blip r:embed="rId4">
            <a:extLst>
              <a:ext uri="{28A0092B-C50C-407E-A947-70E740481C1C}">
                <a14:useLocalDpi xmlns:a14="http://schemas.microsoft.com/office/drawing/2010/main" val="0"/>
              </a:ext>
            </a:extLst>
          </a:blip>
          <a:srcRect t="28726"/>
          <a:stretch/>
        </p:blipFill>
        <p:spPr bwMode="auto">
          <a:xfrm>
            <a:off x="9487413" y="1387330"/>
            <a:ext cx="2614002" cy="11364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rotWithShape="1">
          <a:blip r:embed="rId5"/>
          <a:srcRect r="49515" b="31706"/>
          <a:stretch/>
        </p:blipFill>
        <p:spPr>
          <a:xfrm>
            <a:off x="7787978" y="5332492"/>
            <a:ext cx="1923473" cy="910947"/>
          </a:xfrm>
          <a:prstGeom prst="rect">
            <a:avLst/>
          </a:prstGeom>
        </p:spPr>
      </p:pic>
      <p:pic>
        <p:nvPicPr>
          <p:cNvPr id="11" name="Image 10"/>
          <p:cNvPicPr>
            <a:picLocks noChangeAspect="1"/>
          </p:cNvPicPr>
          <p:nvPr/>
        </p:nvPicPr>
        <p:blipFill rotWithShape="1">
          <a:blip r:embed="rId5"/>
          <a:srcRect l="48881" b="32302"/>
          <a:stretch/>
        </p:blipFill>
        <p:spPr>
          <a:xfrm>
            <a:off x="9063239" y="4274812"/>
            <a:ext cx="1951182" cy="1051070"/>
          </a:xfrm>
          <a:prstGeom prst="rect">
            <a:avLst/>
          </a:prstGeom>
        </p:spPr>
      </p:pic>
    </p:spTree>
    <p:extLst>
      <p:ext uri="{BB962C8B-B14F-4D97-AF65-F5344CB8AC3E}">
        <p14:creationId xmlns:p14="http://schemas.microsoft.com/office/powerpoint/2010/main" val="326054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t>Le lavage des mains : méthode simple mais efficace pour limiter la propagation du virus</a:t>
            </a:r>
            <a:endParaRPr lang="fr-FR" dirty="0"/>
          </a:p>
        </p:txBody>
      </p:sp>
      <p:sp>
        <p:nvSpPr>
          <p:cNvPr id="3" name="Espace réservé du contenu 2"/>
          <p:cNvSpPr>
            <a:spLocks noGrp="1"/>
          </p:cNvSpPr>
          <p:nvPr>
            <p:ph idx="1"/>
          </p:nvPr>
        </p:nvSpPr>
        <p:spPr>
          <a:xfrm>
            <a:off x="913775" y="1976583"/>
            <a:ext cx="10364452" cy="877453"/>
          </a:xfrm>
        </p:spPr>
        <p:txBody>
          <a:bodyPr>
            <a:normAutofit/>
          </a:bodyPr>
          <a:lstStyle/>
          <a:p>
            <a:pPr marL="0" indent="0">
              <a:buNone/>
            </a:pPr>
            <a:r>
              <a:rPr lang="fr-FR" sz="1400" dirty="0">
                <a:hlinkClick r:id="rId2"/>
              </a:rPr>
              <a:t>https://</a:t>
            </a:r>
            <a:r>
              <a:rPr lang="fr-FR" sz="1400" dirty="0" smtClean="0">
                <a:hlinkClick r:id="rId2"/>
              </a:rPr>
              <a:t>www.dhnet.be/medias/television/le-confinement-c-est-pas-sorcier-pour-jamy-gourmaud-aujourd-hui-dans-mon-jardin-je-passe-un-savon-au-coronavirus-5e74a8009978e201d8c84eb8</a:t>
            </a:r>
            <a:endParaRPr lang="fr-FR" sz="1400" dirty="0" smtClean="0"/>
          </a:p>
          <a:p>
            <a:endParaRPr lang="fr-FR" sz="1400" dirty="0"/>
          </a:p>
        </p:txBody>
      </p:sp>
      <p:sp>
        <p:nvSpPr>
          <p:cNvPr id="4" name="Rectangle 3"/>
          <p:cNvSpPr/>
          <p:nvPr/>
        </p:nvSpPr>
        <p:spPr>
          <a:xfrm>
            <a:off x="913776" y="3103419"/>
            <a:ext cx="10548552" cy="3016210"/>
          </a:xfrm>
          <a:prstGeom prst="rect">
            <a:avLst/>
          </a:prstGeom>
        </p:spPr>
        <p:txBody>
          <a:bodyPr wrap="square">
            <a:spAutoFit/>
          </a:bodyPr>
          <a:lstStyle/>
          <a:p>
            <a:r>
              <a:rPr lang="fr-FR" sz="3600" cap="all" dirty="0" smtClean="0">
                <a:solidFill>
                  <a:prstClr val="black"/>
                </a:solidFill>
                <a:ea typeface="+mj-ea"/>
                <a:cs typeface="+mj-cs"/>
              </a:rPr>
              <a:t>Les masques permettent d’éviter que les asymptomatiques (personnes contaminées mais sans symptôme) ne contaminent les autres et leur environnement</a:t>
            </a:r>
          </a:p>
          <a:p>
            <a:r>
              <a:rPr lang="fr-FR" sz="1400" cap="all" dirty="0">
                <a:solidFill>
                  <a:prstClr val="black"/>
                </a:solidFill>
                <a:ea typeface="+mj-ea"/>
                <a:cs typeface="+mj-cs"/>
                <a:hlinkClick r:id="rId3"/>
              </a:rPr>
              <a:t>https://www.youtube.com/watch?v=o-_</a:t>
            </a:r>
            <a:r>
              <a:rPr lang="fr-FR" sz="1400" cap="all" dirty="0" smtClean="0">
                <a:solidFill>
                  <a:prstClr val="black"/>
                </a:solidFill>
                <a:ea typeface="+mj-ea"/>
                <a:cs typeface="+mj-cs"/>
                <a:hlinkClick r:id="rId3"/>
              </a:rPr>
              <a:t>DPOiBA1o</a:t>
            </a:r>
            <a:endParaRPr lang="fr-FR" sz="1400" cap="all" dirty="0" smtClean="0">
              <a:solidFill>
                <a:prstClr val="black"/>
              </a:solidFill>
              <a:ea typeface="+mj-ea"/>
              <a:cs typeface="+mj-cs"/>
            </a:endParaRPr>
          </a:p>
          <a:p>
            <a:endParaRPr lang="fr-FR" sz="1400" cap="all" dirty="0" smtClean="0">
              <a:solidFill>
                <a:prstClr val="black"/>
              </a:solidFill>
              <a:ea typeface="+mj-ea"/>
              <a:cs typeface="+mj-cs"/>
            </a:endParaRPr>
          </a:p>
          <a:p>
            <a:endParaRPr lang="fr-FR" dirty="0"/>
          </a:p>
        </p:txBody>
      </p:sp>
    </p:spTree>
    <p:extLst>
      <p:ext uri="{BB962C8B-B14F-4D97-AF65-F5344CB8AC3E}">
        <p14:creationId xmlns:p14="http://schemas.microsoft.com/office/powerpoint/2010/main" val="272922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1080974"/>
          </a:xfrm>
        </p:spPr>
        <p:txBody>
          <a:bodyPr/>
          <a:lstStyle/>
          <a:p>
            <a:r>
              <a:rPr lang="fr-FR" dirty="0" smtClean="0"/>
              <a:t>Les gants sont-ils utiles?</a:t>
            </a:r>
            <a:endParaRPr lang="fr-FR" dirty="0"/>
          </a:p>
        </p:txBody>
      </p:sp>
      <p:sp>
        <p:nvSpPr>
          <p:cNvPr id="3" name="Espace réservé du contenu 2"/>
          <p:cNvSpPr>
            <a:spLocks noGrp="1"/>
          </p:cNvSpPr>
          <p:nvPr>
            <p:ph idx="1"/>
          </p:nvPr>
        </p:nvSpPr>
        <p:spPr>
          <a:xfrm>
            <a:off x="913775" y="1782618"/>
            <a:ext cx="10364452" cy="4562763"/>
          </a:xfrm>
        </p:spPr>
        <p:txBody>
          <a:bodyPr>
            <a:normAutofit lnSpcReduction="10000"/>
          </a:bodyPr>
          <a:lstStyle/>
          <a:p>
            <a:pPr marL="0" indent="0" algn="just">
              <a:buNone/>
            </a:pPr>
            <a:r>
              <a:rPr lang="fr-FR" dirty="0"/>
              <a:t>Non. Le virus ne passe pas à travers notre peau, encore moins par la peau des mains. Les gants peuvent toujours être une source de souillage par des gouttelettes contenant des virus (les gouttelettes sont les sécrétions respiratoires qu’on émet quand on parle, qu’on tousse, ou qu’on éternue).</a:t>
            </a:r>
          </a:p>
          <a:p>
            <a:pPr marL="0" indent="0" algn="just">
              <a:buNone/>
            </a:pPr>
            <a:r>
              <a:rPr lang="fr-FR" dirty="0"/>
              <a:t>Par ailleurs, les gants donnent un faux sentiment de sécurité, les études montrent que les porteurs de gants se touchent bien plus souvent le visage, et risquent de plus se contaminer.</a:t>
            </a:r>
          </a:p>
          <a:p>
            <a:pPr marL="0" indent="0" algn="just">
              <a:buNone/>
            </a:pPr>
            <a:r>
              <a:rPr lang="fr-FR" dirty="0"/>
              <a:t>Porter des gants est donc inutile, sauf dans des situations très spécifiques (personnels soignants réalisant des prélèvements ou gestes à risque). Ce sont les gestes barrières (se laver fréquemment les mains, tousser dans son coude, utiliser des mouchoirs à usage unique et les jeter après utilisation) et les mesures de distanciation sociale qui sont efficaces.</a:t>
            </a:r>
          </a:p>
          <a:p>
            <a:pPr marL="0" indent="0" algn="just">
              <a:buNone/>
            </a:pPr>
            <a:endParaRPr lang="fr-FR" dirty="0"/>
          </a:p>
        </p:txBody>
      </p:sp>
    </p:spTree>
    <p:extLst>
      <p:ext uri="{BB962C8B-B14F-4D97-AF65-F5344CB8AC3E}">
        <p14:creationId xmlns:p14="http://schemas.microsoft.com/office/powerpoint/2010/main" val="285332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1025556"/>
          </a:xfrm>
        </p:spPr>
        <p:txBody>
          <a:bodyPr>
            <a:normAutofit fontScale="90000"/>
          </a:bodyPr>
          <a:lstStyle/>
          <a:p>
            <a:r>
              <a:rPr lang="fr-FR" dirty="0" smtClean="0"/>
              <a:t>Les mesures prises par le collège pour protéger les élèves et les adultes</a:t>
            </a:r>
            <a:endParaRPr lang="fr-FR" dirty="0"/>
          </a:p>
        </p:txBody>
      </p:sp>
      <p:sp>
        <p:nvSpPr>
          <p:cNvPr id="5" name="ZoneTexte 4"/>
          <p:cNvSpPr txBox="1"/>
          <p:nvPr/>
        </p:nvSpPr>
        <p:spPr>
          <a:xfrm>
            <a:off x="674253" y="1995054"/>
            <a:ext cx="11296073" cy="6186309"/>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t>Entrée des élèves par deux entrées distinctes et de manière échelonnée</a:t>
            </a:r>
          </a:p>
          <a:p>
            <a:endParaRPr lang="fr-FR" dirty="0" smtClean="0"/>
          </a:p>
          <a:p>
            <a:pPr marL="285750" indent="-285750">
              <a:buFont typeface="Wingdings" panose="05000000000000000000" pitchFamily="2" charset="2"/>
              <a:buChar char="ü"/>
            </a:pPr>
            <a:r>
              <a:rPr lang="fr-FR" dirty="0" smtClean="0"/>
              <a:t>Accueil des élèves par ½ classe (15 élèves maxi) avec des tables espacées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Sens de circulation identifiés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Place des élèves identifiée par une étiquette sur la table : ce sont les enseignants qui changent de classe, pas les élèves!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Marquage au sol pour ne pas déplacer les tables et garder une bonne distance entre le 1</a:t>
            </a:r>
            <a:r>
              <a:rPr lang="fr-FR" baseline="30000" dirty="0" smtClean="0"/>
              <a:t>er</a:t>
            </a:r>
            <a:r>
              <a:rPr lang="fr-FR" dirty="0" smtClean="0"/>
              <a:t> rang et le professeur</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Passage aux toilettes un par un</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Des récréations par groupes</a:t>
            </a:r>
          </a:p>
          <a:p>
            <a:pPr marL="285750" indent="-285750">
              <a:buFont typeface="Wingdings" panose="05000000000000000000" pitchFamily="2" charset="2"/>
              <a:buChar char="ü"/>
            </a:pPr>
            <a:endParaRPr lang="fr-FR" dirty="0"/>
          </a:p>
          <a:p>
            <a:endParaRPr lang="fr-FR" dirty="0" smtClean="0"/>
          </a:p>
          <a:p>
            <a:r>
              <a:rPr lang="fr-FR" dirty="0" smtClean="0"/>
              <a:t>=&gt; Pourquoi?       Pour éviter les croisements et concentrations d’élèves et respecter les distances de sécurité</a:t>
            </a:r>
          </a:p>
          <a:p>
            <a:pPr marL="285750" indent="-285750">
              <a:buFont typeface="Wingdings" panose="05000000000000000000" pitchFamily="2" charset="2"/>
              <a:buChar char="ü"/>
            </a:pPr>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893344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328</TotalTime>
  <Words>969</Words>
  <Application>Microsoft Office PowerPoint</Application>
  <PresentationFormat>Grand écran</PresentationFormat>
  <Paragraphs>88</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Comic Sans MS</vt:lpstr>
      <vt:lpstr>Courier New</vt:lpstr>
      <vt:lpstr>Wingdings</vt:lpstr>
      <vt:lpstr>Ronds dans l’eau</vt:lpstr>
      <vt:lpstr>Qu’est-ce que le coronavirus?</vt:lpstr>
      <vt:lpstr>Présentation PowerPoint</vt:lpstr>
      <vt:lpstr>Présentation PowerPoint</vt:lpstr>
      <vt:lpstr>Comment circule le virus?</vt:lpstr>
      <vt:lpstr>Présentation PowerPoint</vt:lpstr>
      <vt:lpstr>Quels sont les gestes barrieres?</vt:lpstr>
      <vt:lpstr>Le lavage des mains : méthode simple mais efficace pour limiter la propagation du virus</vt:lpstr>
      <vt:lpstr>Les gants sont-ils utiles?</vt:lpstr>
      <vt:lpstr>Les mesures prises par le collège pour protéger les élèves et les adultes</vt:lpstr>
      <vt:lpstr>Les mesures prises par le collège pour protéger les élèves et les adultes</vt:lpstr>
      <vt:lpstr>Les mesures prises par le collège pour protéger les élèves et les adultes</vt:lpstr>
    </vt:vector>
  </TitlesOfParts>
  <Company>Conseil Départemental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le coronavirus?</dc:title>
  <dc:creator>PATRICIA DROUILLY</dc:creator>
  <cp:lastModifiedBy>Sylvie Delacout</cp:lastModifiedBy>
  <cp:revision>16</cp:revision>
  <dcterms:created xsi:type="dcterms:W3CDTF">2020-05-12T09:50:18Z</dcterms:created>
  <dcterms:modified xsi:type="dcterms:W3CDTF">2020-05-13T06:46:53Z</dcterms:modified>
</cp:coreProperties>
</file>